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4" r:id="rId4"/>
    <p:sldId id="298" r:id="rId5"/>
    <p:sldId id="286" r:id="rId6"/>
    <p:sldId id="288" r:id="rId7"/>
    <p:sldId id="289" r:id="rId8"/>
    <p:sldId id="290" r:id="rId9"/>
    <p:sldId id="291" r:id="rId10"/>
    <p:sldId id="292" r:id="rId11"/>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8C9"/>
    <a:srgbClr val="4887D3"/>
    <a:srgbClr val="BFD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00"/>
        <p:guide pos="3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27311" y="5"/>
            <a:ext cx="12429370"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2" name="等腰三角形 11"/>
          <p:cNvSpPr/>
          <p:nvPr userDrawn="1">
            <p:custDataLst>
              <p:tags r:id="rId7"/>
            </p:custDataLst>
          </p:nvPr>
        </p:nvSpPr>
        <p:spPr>
          <a:xfrm rot="16200000">
            <a:off x="7826138" y="2492134"/>
            <a:ext cx="997432" cy="773430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8"/>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001597" y="5613400"/>
            <a:ext cx="8190403"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grpSp>
      <p:grpSp>
        <p:nvGrpSpPr>
          <p:cNvPr id="10" name="组合 9"/>
          <p:cNvGrpSpPr/>
          <p:nvPr userDrawn="1">
            <p:custDataLst>
              <p:tags r:id="rId5"/>
            </p:custDataLst>
          </p:nvPr>
        </p:nvGrpSpPr>
        <p:grpSpPr>
          <a:xfrm>
            <a:off x="5187002" y="2377388"/>
            <a:ext cx="570170" cy="707886"/>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sz="1800"/>
            </a:p>
          </p:txBody>
        </p:sp>
      </p:grpSp>
      <p:grpSp>
        <p:nvGrpSpPr>
          <p:cNvPr id="14" name="组合 13"/>
          <p:cNvGrpSpPr/>
          <p:nvPr userDrawn="1">
            <p:custDataLst>
              <p:tags r:id="rId8"/>
            </p:custDataLst>
          </p:nvPr>
        </p:nvGrpSpPr>
        <p:grpSpPr>
          <a:xfrm rot="10800000">
            <a:off x="-1" y="0"/>
            <a:ext cx="12192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a:p>
          </p:txBody>
        </p:sp>
      </p:grpSp>
      <p:sp>
        <p:nvSpPr>
          <p:cNvPr id="2" name="标题 1"/>
          <p:cNvSpPr>
            <a:spLocks noGrp="1"/>
          </p:cNvSpPr>
          <p:nvPr>
            <p:ph type="title" hasCustomPrompt="1"/>
            <p:custDataLst>
              <p:tags r:id="rId11"/>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p:txBody>
          <a:bodyPr>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608342" y="5053054"/>
            <a:ext cx="1583658"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sz="1800"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sz="1800"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sz="1800">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sz="1800" dirty="0"/>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4823460"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lumMod val="85000"/>
                    <a:lumOff val="15000"/>
                  </a:schemeClr>
                </a:solidFill>
                <a:ea typeface="微软雅黑" panose="020B0503020204020204" charset="-122"/>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5921829" y="0"/>
            <a:ext cx="6270171"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5921829" y="0"/>
            <a:ext cx="6270171"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sp>
        <p:nvSpPr>
          <p:cNvPr id="13" name="矩形 12"/>
          <p:cNvSpPr/>
          <p:nvPr userDrawn="1">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4001597" y="6045200"/>
            <a:ext cx="8190403"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charset="-122"/>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5457825"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charset="-122"/>
              </a:endParaRPr>
            </a:p>
          </p:txBody>
        </p:sp>
      </p:grpSp>
      <p:grpSp>
        <p:nvGrpSpPr>
          <p:cNvPr id="18" name="组合 17"/>
          <p:cNvGrpSpPr/>
          <p:nvPr userDrawn="1">
            <p:custDataLst>
              <p:tags r:id="rId6"/>
            </p:custDataLst>
          </p:nvPr>
        </p:nvGrpSpPr>
        <p:grpSpPr>
          <a:xfrm>
            <a:off x="6734175" y="5323840"/>
            <a:ext cx="5457825"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13.xml"/><Relationship Id="rId19" Type="http://schemas.openxmlformats.org/officeDocument/2006/relationships/tags" Target="../tags/tag15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2" Type="http://schemas.openxmlformats.org/officeDocument/2006/relationships/slideLayout" Target="../slideLayouts/slideLayout17.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image" Target="../media/image3.jpeg"/><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1" Type="http://schemas.openxmlformats.org/officeDocument/2006/relationships/slideLayout" Target="../slideLayouts/slideLayout18.xml"/><Relationship Id="rId10" Type="http://schemas.openxmlformats.org/officeDocument/2006/relationships/tags" Target="../tags/tag191.xml"/><Relationship Id="rId1" Type="http://schemas.openxmlformats.org/officeDocument/2006/relationships/tags" Target="../tags/tag183.xml"/></Relationships>
</file>

<file path=ppt/slides/_rels/slide4.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image" Target="../media/image4.png"/><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0" Type="http://schemas.openxmlformats.org/officeDocument/2006/relationships/slideLayout" Target="../slideLayouts/slideLayout18.xml"/><Relationship Id="rId1" Type="http://schemas.openxmlformats.org/officeDocument/2006/relationships/tags" Target="../tags/tag192.xml"/></Relationships>
</file>

<file path=ppt/slides/_rels/slide5.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5.png"/><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0" Type="http://schemas.openxmlformats.org/officeDocument/2006/relationships/slideLayout" Target="../slideLayouts/slideLayout18.xml"/><Relationship Id="rId1" Type="http://schemas.openxmlformats.org/officeDocument/2006/relationships/tags" Target="../tags/tag200.xml"/></Relationships>
</file>

<file path=ppt/slides/_rels/slide6.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1" Type="http://schemas.openxmlformats.org/officeDocument/2006/relationships/slideLayout" Target="../slideLayouts/slideLayout18.xml"/><Relationship Id="rId10" Type="http://schemas.openxmlformats.org/officeDocument/2006/relationships/tags" Target="../tags/tag21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30.xml"/><Relationship Id="rId7" Type="http://schemas.openxmlformats.org/officeDocument/2006/relationships/image" Target="../media/image8.png"/><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descr="道路"/>
          <p:cNvPicPr>
            <a:picLocks noChangeAspect="1"/>
          </p:cNvPicPr>
          <p:nvPr/>
        </p:nvPicPr>
        <p:blipFill>
          <a:blip r:embed="rId1">
            <a:alphaModFix amt="60000"/>
          </a:blip>
          <a:srcRect t="32148"/>
          <a:stretch>
            <a:fillRect/>
          </a:stretch>
        </p:blipFill>
        <p:spPr>
          <a:xfrm>
            <a:off x="3359785" y="2204720"/>
            <a:ext cx="8881745" cy="4653280"/>
          </a:xfrm>
          <a:prstGeom prst="rect">
            <a:avLst/>
          </a:prstGeom>
        </p:spPr>
      </p:pic>
      <p:sp>
        <p:nvSpPr>
          <p:cNvPr id="3" name="标题 2"/>
          <p:cNvSpPr>
            <a:spLocks noGrp="1"/>
          </p:cNvSpPr>
          <p:nvPr>
            <p:ph type="ctrTitle"/>
            <p:custDataLst>
              <p:tags r:id="rId2"/>
            </p:custDataLst>
          </p:nvPr>
        </p:nvSpPr>
        <p:spPr>
          <a:xfrm>
            <a:off x="446405" y="2428240"/>
            <a:ext cx="11609705" cy="2940050"/>
          </a:xfrm>
        </p:spPr>
        <p:txBody>
          <a:bodyPr>
            <a:normAutofit/>
          </a:bodyPr>
          <a:p>
            <a:pPr marL="0" indent="0" algn="ctr">
              <a:lnSpc>
                <a:spcPct val="100000"/>
              </a:lnSpc>
              <a:spcBef>
                <a:spcPts val="0"/>
              </a:spcBef>
              <a:spcAft>
                <a:spcPts val="0"/>
              </a:spcAft>
              <a:buSzPct val="100000"/>
              <a:buNone/>
            </a:pPr>
            <a:r>
              <a:rPr lang="zh-CN" altLang="en-US" sz="5900">
                <a:solidFill>
                  <a:schemeClr val="accent1"/>
                </a:solidFill>
                <a:effectLst>
                  <a:outerShdw blurRad="38100" dist="25400" dir="5400000" algn="ctr" rotWithShape="0">
                    <a:srgbClr val="6E747A">
                      <a:alpha val="43000"/>
                    </a:srgbClr>
                  </a:outerShdw>
                </a:effectLst>
              </a:rPr>
              <a:t>大亚湾开发区霞涌黄金海岸滨海长廊配套设施项目土地征收补偿安置方案公告图解</a:t>
            </a:r>
            <a:endParaRPr lang="zh-CN" altLang="en-US" sz="59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 name="图片 43" descr="C:/Users/3-linqingqiu/Desktop/ppt/出台背景.jpeg出台背景"/>
          <p:cNvPicPr>
            <a:picLocks noChangeAspect="1"/>
          </p:cNvPicPr>
          <p:nvPr/>
        </p:nvPicPr>
        <p:blipFill>
          <a:blip r:embed="rId1"/>
          <a:srcRect l="20835" r="20158" b="-1206"/>
          <a:stretch>
            <a:fillRect/>
          </a:stretch>
        </p:blipFill>
        <p:spPr>
          <a:xfrm>
            <a:off x="245110" y="4726940"/>
            <a:ext cx="1492885" cy="1438910"/>
          </a:xfrm>
          <a:prstGeom prst="rect">
            <a:avLst/>
          </a:prstGeom>
        </p:spPr>
      </p:pic>
      <p:sp>
        <p:nvSpPr>
          <p:cNvPr id="12" name="任意多边形: 形状 5"/>
          <p:cNvSpPr/>
          <p:nvPr userDrawn="1">
            <p:custDataLst>
              <p:tags r:id="rId2"/>
            </p:custDataLst>
          </p:nvPr>
        </p:nvSpPr>
        <p:spPr>
          <a:xfrm rot="10800000" flipH="1">
            <a:off x="-1" y="-1"/>
            <a:ext cx="3309257" cy="6858001"/>
          </a:xfrm>
          <a:custGeom>
            <a:avLst/>
            <a:gdLst>
              <a:gd name="connsiteX0" fmla="*/ 0 w 3309257"/>
              <a:gd name="connsiteY0" fmla="*/ 6858001 h 6858001"/>
              <a:gd name="connsiteX1" fmla="*/ 3309257 w 3309257"/>
              <a:gd name="connsiteY1" fmla="*/ 6858001 h 6858001"/>
              <a:gd name="connsiteX2" fmla="*/ 1718889 w 3309257"/>
              <a:gd name="connsiteY2" fmla="*/ 0 h 6858001"/>
              <a:gd name="connsiteX3" fmla="*/ 0 w 3309257"/>
              <a:gd name="connsiteY3" fmla="*/ 0 h 6858001"/>
            </a:gdLst>
            <a:ahLst/>
            <a:cxnLst>
              <a:cxn ang="0">
                <a:pos x="connsiteX0" y="connsiteY0"/>
              </a:cxn>
              <a:cxn ang="0">
                <a:pos x="connsiteX1" y="connsiteY1"/>
              </a:cxn>
              <a:cxn ang="0">
                <a:pos x="connsiteX2" y="connsiteY2"/>
              </a:cxn>
              <a:cxn ang="0">
                <a:pos x="connsiteX3" y="connsiteY3"/>
              </a:cxn>
            </a:cxnLst>
            <a:rect l="l" t="t" r="r" b="b"/>
            <a:pathLst>
              <a:path w="3309257" h="6858001">
                <a:moveTo>
                  <a:pt x="0" y="6858001"/>
                </a:moveTo>
                <a:lnTo>
                  <a:pt x="3309257" y="6858001"/>
                </a:lnTo>
                <a:lnTo>
                  <a:pt x="1718889"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dirty="0">
              <a:solidFill>
                <a:schemeClr val="lt1"/>
              </a:solidFill>
            </a:endParaRPr>
          </a:p>
        </p:txBody>
      </p:sp>
      <p:sp>
        <p:nvSpPr>
          <p:cNvPr id="29" name="任意多边形: 形状 6"/>
          <p:cNvSpPr/>
          <p:nvPr userDrawn="1">
            <p:custDataLst>
              <p:tags r:id="rId3"/>
            </p:custDataLst>
          </p:nvPr>
        </p:nvSpPr>
        <p:spPr>
          <a:xfrm rot="11574254">
            <a:off x="2509618" y="-200140"/>
            <a:ext cx="971535" cy="7258276"/>
          </a:xfrm>
          <a:custGeom>
            <a:avLst/>
            <a:gdLst>
              <a:gd name="connsiteX0" fmla="*/ 0 w 971535"/>
              <a:gd name="connsiteY0" fmla="*/ 7258276 h 7258276"/>
              <a:gd name="connsiteX1" fmla="*/ 932891 w 971535"/>
              <a:gd name="connsiteY1" fmla="*/ 8853 h 7258276"/>
              <a:gd name="connsiteX2" fmla="*/ 971535 w 971535"/>
              <a:gd name="connsiteY2" fmla="*/ 0 h 7258276"/>
              <a:gd name="connsiteX3" fmla="*/ 971535 w 971535"/>
              <a:gd name="connsiteY3" fmla="*/ 7035689 h 7258276"/>
            </a:gdLst>
            <a:ahLst/>
            <a:cxnLst>
              <a:cxn ang="0">
                <a:pos x="connsiteX0" y="connsiteY0"/>
              </a:cxn>
              <a:cxn ang="0">
                <a:pos x="connsiteX1" y="connsiteY1"/>
              </a:cxn>
              <a:cxn ang="0">
                <a:pos x="connsiteX2" y="connsiteY2"/>
              </a:cxn>
              <a:cxn ang="0">
                <a:pos x="connsiteX3" y="connsiteY3"/>
              </a:cxn>
            </a:cxnLst>
            <a:rect l="l" t="t" r="r" b="b"/>
            <a:pathLst>
              <a:path w="971535" h="7258276">
                <a:moveTo>
                  <a:pt x="0" y="7258276"/>
                </a:moveTo>
                <a:lnTo>
                  <a:pt x="932891" y="8853"/>
                </a:lnTo>
                <a:lnTo>
                  <a:pt x="971535" y="0"/>
                </a:lnTo>
                <a:lnTo>
                  <a:pt x="971535" y="7035689"/>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lt1"/>
              </a:solidFill>
            </a:endParaRPr>
          </a:p>
        </p:txBody>
      </p:sp>
      <p:sp>
        <p:nvSpPr>
          <p:cNvPr id="36" name="任意多边形: 形状 7"/>
          <p:cNvSpPr/>
          <p:nvPr userDrawn="1">
            <p:custDataLst>
              <p:tags r:id="rId4"/>
            </p:custDataLst>
          </p:nvPr>
        </p:nvSpPr>
        <p:spPr>
          <a:xfrm>
            <a:off x="1743317" y="3937000"/>
            <a:ext cx="1393003" cy="2921000"/>
          </a:xfrm>
          <a:custGeom>
            <a:avLst/>
            <a:gdLst>
              <a:gd name="connsiteX0" fmla="*/ 1089482 w 1393003"/>
              <a:gd name="connsiteY0" fmla="*/ 0 h 2921000"/>
              <a:gd name="connsiteX1" fmla="*/ 1393003 w 1393003"/>
              <a:gd name="connsiteY1" fmla="*/ 2921000 h 2921000"/>
              <a:gd name="connsiteX2" fmla="*/ 0 w 1393003"/>
              <a:gd name="connsiteY2" fmla="*/ 2921000 h 2921000"/>
            </a:gdLst>
            <a:ahLst/>
            <a:cxnLst>
              <a:cxn ang="0">
                <a:pos x="connsiteX0" y="connsiteY0"/>
              </a:cxn>
              <a:cxn ang="0">
                <a:pos x="connsiteX1" y="connsiteY1"/>
              </a:cxn>
              <a:cxn ang="0">
                <a:pos x="connsiteX2" y="connsiteY2"/>
              </a:cxn>
            </a:cxnLst>
            <a:rect l="l" t="t" r="r" b="b"/>
            <a:pathLst>
              <a:path w="1393003" h="2921000">
                <a:moveTo>
                  <a:pt x="1089482" y="0"/>
                </a:moveTo>
                <a:lnTo>
                  <a:pt x="1393003" y="2921000"/>
                </a:lnTo>
                <a:lnTo>
                  <a:pt x="0" y="29210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lt1"/>
              </a:solidFill>
            </a:endParaRPr>
          </a:p>
        </p:txBody>
      </p:sp>
      <p:sp>
        <p:nvSpPr>
          <p:cNvPr id="73" name="文本框 72"/>
          <p:cNvSpPr txBox="1"/>
          <p:nvPr>
            <p:custDataLst>
              <p:tags r:id="rId5"/>
            </p:custDataLst>
          </p:nvPr>
        </p:nvSpPr>
        <p:spPr>
          <a:xfrm>
            <a:off x="582295" y="457200"/>
            <a:ext cx="1634490" cy="1093470"/>
          </a:xfrm>
          <a:prstGeom prst="rect">
            <a:avLst/>
          </a:prstGeom>
          <a:noFill/>
        </p:spPr>
        <p:txBody>
          <a:bodyPr wrap="square" rtlCol="0">
            <a:noAutofit/>
          </a:bodyPr>
          <a:p>
            <a:pPr marL="0" indent="0" algn="l">
              <a:lnSpc>
                <a:spcPct val="100000"/>
              </a:lnSpc>
              <a:spcBef>
                <a:spcPts val="0"/>
              </a:spcBef>
              <a:spcAft>
                <a:spcPts val="0"/>
              </a:spcAft>
              <a:buSzPct val="100000"/>
              <a:buNone/>
            </a:pPr>
            <a:r>
              <a:rPr lang="zh-CN" altLang="en-US" sz="6600">
                <a:solidFill>
                  <a:schemeClr val="lt1"/>
                </a:solidFill>
                <a:uFillTx/>
                <a:latin typeface="Arial" panose="020B0604020202020204" pitchFamily="34" charset="0"/>
                <a:ea typeface="汉仪旗黑-85S" panose="00020600040101010101" pitchFamily="18" charset="-122"/>
              </a:rPr>
              <a:t>目录</a:t>
            </a:r>
            <a:endParaRPr lang="zh-CN" altLang="en-US" sz="6600">
              <a:solidFill>
                <a:schemeClr val="lt1"/>
              </a:solidFill>
              <a:uFillTx/>
              <a:latin typeface="Arial" panose="020B0604020202020204" pitchFamily="34" charset="0"/>
              <a:ea typeface="汉仪旗黑-85S" panose="00020600040101010101" pitchFamily="18" charset="-122"/>
            </a:endParaRPr>
          </a:p>
        </p:txBody>
      </p:sp>
      <p:sp>
        <p:nvSpPr>
          <p:cNvPr id="5" name="任意多边形: 形状 33"/>
          <p:cNvSpPr/>
          <p:nvPr>
            <p:custDataLst>
              <p:tags r:id="rId6"/>
            </p:custDataLst>
          </p:nvPr>
        </p:nvSpPr>
        <p:spPr>
          <a:xfrm rot="697528">
            <a:off x="3926255" y="772200"/>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a:solidFill>
                <a:schemeClr val="tx1">
                  <a:lumMod val="85000"/>
                  <a:lumOff val="15000"/>
                </a:schemeClr>
              </a:solidFill>
            </a:endParaRPr>
          </a:p>
        </p:txBody>
      </p:sp>
      <p:sp>
        <p:nvSpPr>
          <p:cNvPr id="7" name="等腰三角形 6"/>
          <p:cNvSpPr/>
          <p:nvPr>
            <p:custDataLst>
              <p:tags r:id="rId7"/>
            </p:custDataLst>
          </p:nvPr>
        </p:nvSpPr>
        <p:spPr>
          <a:xfrm>
            <a:off x="3986008" y="798418"/>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dirty="0">
              <a:solidFill>
                <a:schemeClr val="tx1">
                  <a:lumMod val="85000"/>
                  <a:lumOff val="15000"/>
                </a:schemeClr>
              </a:solidFill>
            </a:endParaRPr>
          </a:p>
        </p:txBody>
      </p:sp>
      <p:sp>
        <p:nvSpPr>
          <p:cNvPr id="9" name="任意多边形: 形状 36"/>
          <p:cNvSpPr/>
          <p:nvPr>
            <p:custDataLst>
              <p:tags r:id="rId8"/>
            </p:custDataLst>
          </p:nvPr>
        </p:nvSpPr>
        <p:spPr>
          <a:xfrm rot="697528">
            <a:off x="3926255" y="2012187"/>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10" name="等腰三角形 9"/>
          <p:cNvSpPr/>
          <p:nvPr>
            <p:custDataLst>
              <p:tags r:id="rId9"/>
            </p:custDataLst>
          </p:nvPr>
        </p:nvSpPr>
        <p:spPr>
          <a:xfrm>
            <a:off x="3986008" y="2038405"/>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11" name="任意多边形: 形状 39"/>
          <p:cNvSpPr/>
          <p:nvPr>
            <p:custDataLst>
              <p:tags r:id="rId10"/>
            </p:custDataLst>
          </p:nvPr>
        </p:nvSpPr>
        <p:spPr>
          <a:xfrm rot="697528">
            <a:off x="3926255" y="3289173"/>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14" name="等腰三角形 13"/>
          <p:cNvSpPr/>
          <p:nvPr>
            <p:custDataLst>
              <p:tags r:id="rId11"/>
            </p:custDataLst>
          </p:nvPr>
        </p:nvSpPr>
        <p:spPr>
          <a:xfrm>
            <a:off x="3986008" y="3315392"/>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15" name="任意多边形: 形状 42"/>
          <p:cNvSpPr/>
          <p:nvPr>
            <p:custDataLst>
              <p:tags r:id="rId12"/>
            </p:custDataLst>
          </p:nvPr>
        </p:nvSpPr>
        <p:spPr>
          <a:xfrm rot="697528">
            <a:off x="3926255" y="4566160"/>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16" name="等腰三角形 15"/>
          <p:cNvSpPr/>
          <p:nvPr>
            <p:custDataLst>
              <p:tags r:id="rId13"/>
            </p:custDataLst>
          </p:nvPr>
        </p:nvSpPr>
        <p:spPr>
          <a:xfrm>
            <a:off x="3986008" y="4592378"/>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17" name="任意多边形: 形状 62"/>
          <p:cNvSpPr/>
          <p:nvPr>
            <p:custDataLst>
              <p:tags r:id="rId14"/>
            </p:custDataLst>
          </p:nvPr>
        </p:nvSpPr>
        <p:spPr>
          <a:xfrm rot="697528">
            <a:off x="3925035" y="5843147"/>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a:solidFill>
                <a:schemeClr val="tx1">
                  <a:lumMod val="85000"/>
                  <a:lumOff val="15000"/>
                </a:schemeClr>
              </a:solidFill>
            </a:endParaRPr>
          </a:p>
        </p:txBody>
      </p:sp>
      <p:sp>
        <p:nvSpPr>
          <p:cNvPr id="18" name="等腰三角形 17"/>
          <p:cNvSpPr/>
          <p:nvPr>
            <p:custDataLst>
              <p:tags r:id="rId15"/>
            </p:custDataLst>
          </p:nvPr>
        </p:nvSpPr>
        <p:spPr>
          <a:xfrm>
            <a:off x="3984788" y="5869365"/>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19" name="文本框 18"/>
          <p:cNvSpPr txBox="1"/>
          <p:nvPr>
            <p:custDataLst>
              <p:tags r:id="rId16"/>
            </p:custDataLst>
          </p:nvPr>
        </p:nvSpPr>
        <p:spPr>
          <a:xfrm>
            <a:off x="4605655" y="619125"/>
            <a:ext cx="4150360" cy="540000"/>
          </a:xfrm>
          <a:prstGeom prst="rect">
            <a:avLst/>
          </a:prstGeom>
          <a:noFill/>
        </p:spPr>
        <p:txBody>
          <a:bodyPr wrap="square" rtlCol="0" anchor="ctr">
            <a:noAutofit/>
            <a:scene3d>
              <a:camera prst="orthographicFront"/>
              <a:lightRig rig="threePt" dir="t"/>
            </a:scene3d>
          </a:bodyPr>
          <a:p>
            <a:pPr marL="0" indent="0" algn="l">
              <a:lnSpc>
                <a:spcPct val="110000"/>
              </a:lnSpc>
              <a:spcBef>
                <a:spcPts val="0"/>
              </a:spcBef>
              <a:spcAft>
                <a:spcPts val="0"/>
              </a:spcAft>
              <a:buSzPct val="100000"/>
            </a:pPr>
            <a:r>
              <a:rPr lang="zh-CN" altLang="en-US" sz="31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一、项目依据</a:t>
            </a:r>
            <a:endParaRPr lang="zh-CN" altLang="en-US" sz="31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
        <p:nvSpPr>
          <p:cNvPr id="20" name="文本框 19"/>
          <p:cNvSpPr txBox="1"/>
          <p:nvPr>
            <p:custDataLst>
              <p:tags r:id="rId17"/>
            </p:custDataLst>
          </p:nvPr>
        </p:nvSpPr>
        <p:spPr>
          <a:xfrm>
            <a:off x="4605655" y="3130165"/>
            <a:ext cx="4593590" cy="539750"/>
          </a:xfrm>
          <a:prstGeom prst="rect">
            <a:avLst/>
          </a:prstGeom>
          <a:noFill/>
        </p:spPr>
        <p:txBody>
          <a:bodyPr wrap="square" rtlCol="0" anchor="ctr">
            <a:noAutofit/>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rPr>
              <a:t>三、主要内容</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endParaRPr>
          </a:p>
        </p:txBody>
      </p:sp>
      <p:sp>
        <p:nvSpPr>
          <p:cNvPr id="21" name="文本框 20"/>
          <p:cNvSpPr txBox="1"/>
          <p:nvPr>
            <p:custDataLst>
              <p:tags r:id="rId18"/>
            </p:custDataLst>
          </p:nvPr>
        </p:nvSpPr>
        <p:spPr>
          <a:xfrm>
            <a:off x="4605655" y="1874770"/>
            <a:ext cx="2764790" cy="539750"/>
          </a:xfrm>
          <a:prstGeom prst="rect">
            <a:avLst/>
          </a:prstGeom>
          <a:noFill/>
        </p:spPr>
        <p:txBody>
          <a:bodyPr wrap="square" rtlCol="0" anchor="ctr">
            <a:normAutofit fontScale="80000"/>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二、目标任务</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
        <p:nvSpPr>
          <p:cNvPr id="22" name="文本框 21"/>
          <p:cNvSpPr txBox="1"/>
          <p:nvPr>
            <p:custDataLst>
              <p:tags r:id="rId19"/>
            </p:custDataLst>
          </p:nvPr>
        </p:nvSpPr>
        <p:spPr>
          <a:xfrm>
            <a:off x="4605655" y="4385560"/>
            <a:ext cx="2764790" cy="539750"/>
          </a:xfrm>
          <a:prstGeom prst="rect">
            <a:avLst/>
          </a:prstGeom>
          <a:noFill/>
        </p:spPr>
        <p:txBody>
          <a:bodyPr wrap="square" rtlCol="0" anchor="ctr">
            <a:normAutofit fontScale="80000"/>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sym typeface="+mn-ea"/>
              </a:rPr>
              <a:t>四、利好措施</a:t>
            </a:r>
            <a:endParaRPr lang="zh-CN" altLang="en-US" sz="3200" spc="150">
              <a:solidFill>
                <a:schemeClr val="accent1"/>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sym typeface="+mn-ea"/>
            </a:endParaRPr>
          </a:p>
        </p:txBody>
      </p:sp>
      <p:sp>
        <p:nvSpPr>
          <p:cNvPr id="27" name="文本框 26"/>
          <p:cNvSpPr txBox="1"/>
          <p:nvPr>
            <p:custDataLst>
              <p:tags r:id="rId20"/>
            </p:custDataLst>
          </p:nvPr>
        </p:nvSpPr>
        <p:spPr>
          <a:xfrm>
            <a:off x="4605655" y="5640955"/>
            <a:ext cx="4194810" cy="539750"/>
          </a:xfrm>
          <a:prstGeom prst="rect">
            <a:avLst/>
          </a:prstGeom>
          <a:noFill/>
        </p:spPr>
        <p:txBody>
          <a:bodyPr wrap="square" rtlCol="0" anchor="ctr">
            <a:noAutofit/>
            <a:scene3d>
              <a:camera prst="orthographicFront"/>
              <a:lightRig rig="threePt" dir="t"/>
            </a:scene3d>
          </a:bodyPr>
          <a:p>
            <a:pPr>
              <a:lnSpc>
                <a:spcPct val="110000"/>
              </a:lnSpc>
            </a:pPr>
            <a:r>
              <a:rPr lang="zh-CN" altLang="en-US" sz="3200" spc="150">
                <a:solidFill>
                  <a:schemeClr val="accent1"/>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sym typeface="+mn-ea"/>
              </a:rPr>
              <a:t>五、新旧政策差异</a:t>
            </a:r>
            <a:endParaRPr lang="zh-CN" altLang="en-US" sz="3200" spc="150">
              <a:solidFill>
                <a:schemeClr val="accent1"/>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sym typeface="+mn-ea"/>
            </a:endParaRPr>
          </a:p>
        </p:txBody>
      </p:sp>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pic>
        <p:nvPicPr>
          <p:cNvPr id="3" name="图片 2" descr="C:/Users/3-linqingqiu/Desktop/ppt/出台背景.jpeg出台背景"/>
          <p:cNvPicPr>
            <a:picLocks noChangeAspect="1"/>
          </p:cNvPicPr>
          <p:nvPr>
            <p:custDataLst>
              <p:tags r:id="rId4"/>
            </p:custDataLst>
          </p:nvPr>
        </p:nvPicPr>
        <p:blipFill>
          <a:blip r:embed="rId5">
            <a:alphaModFix amt="92000"/>
          </a:blip>
          <a:srcRect l="7046" t="2646" r="6891" b="6698"/>
          <a:stretch>
            <a:fillRect/>
          </a:stretch>
        </p:blipFill>
        <p:spPr>
          <a:xfrm>
            <a:off x="8112125" y="3645535"/>
            <a:ext cx="3890010" cy="2302510"/>
          </a:xfrm>
          <a:prstGeom prst="roundRect">
            <a:avLst/>
          </a:prstGeom>
          <a:effectLst/>
          <a:scene3d>
            <a:camera prst="perspectiveFront"/>
            <a:lightRig rig="threePt" dir="t"/>
          </a:scene3d>
        </p:spPr>
      </p:pic>
      <p:sp>
        <p:nvSpPr>
          <p:cNvPr id="2" name="文本框 1"/>
          <p:cNvSpPr txBox="1"/>
          <p:nvPr>
            <p:custDataLst>
              <p:tags r:id="rId6"/>
            </p:custDataLst>
          </p:nvPr>
        </p:nvSpPr>
        <p:spPr>
          <a:xfrm>
            <a:off x="839470" y="1587500"/>
            <a:ext cx="8341360" cy="4759325"/>
          </a:xfrm>
          <a:prstGeom prst="rect">
            <a:avLst/>
          </a:prstGeom>
          <a:noFill/>
        </p:spPr>
        <p:txBody>
          <a:bodyPr wrap="square" rtlCol="0">
            <a:noAutofit/>
          </a:bodyPr>
          <a:p>
            <a:pPr marL="457200" indent="-457200">
              <a:lnSpc>
                <a:spcPct val="150000"/>
              </a:lnSpc>
              <a:spcBef>
                <a:spcPts val="1200"/>
              </a:spcBef>
              <a:buFont typeface="+mj-lt"/>
              <a:buAutoNum type="arabicPeriod"/>
            </a:pPr>
            <a:r>
              <a:rPr sz="2000">
                <a:solidFill>
                  <a:schemeClr val="dk1"/>
                </a:solidFill>
                <a:latin typeface="微软雅黑" panose="020B0503020204020204" charset="-122"/>
                <a:ea typeface="微软雅黑" panose="020B0503020204020204" charset="-122"/>
                <a:cs typeface="微软雅黑" panose="020B0503020204020204" charset="-122"/>
              </a:rPr>
              <a:t>《中华人民共和国土地管理法》第四十七条、第四十八条</a:t>
            </a:r>
            <a:endParaRPr sz="2000">
              <a:solidFill>
                <a:schemeClr val="dk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spcBef>
                <a:spcPts val="1200"/>
              </a:spcBef>
              <a:buFont typeface="+mj-lt"/>
              <a:buAutoNum type="arabicPeriod"/>
            </a:pPr>
            <a:r>
              <a:rPr sz="2000">
                <a:solidFill>
                  <a:schemeClr val="dk1"/>
                </a:solidFill>
                <a:latin typeface="微软雅黑" panose="020B0503020204020204" charset="-122"/>
                <a:ea typeface="微软雅黑" panose="020B0503020204020204" charset="-122"/>
                <a:cs typeface="微软雅黑" panose="020B0503020204020204" charset="-122"/>
              </a:rPr>
              <a:t>《中华人民共和国土地管理法实施条例》第二十七条、第二十八条</a:t>
            </a:r>
            <a:endParaRPr sz="2000">
              <a:solidFill>
                <a:schemeClr val="dk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spcBef>
                <a:spcPts val="1200"/>
              </a:spcBef>
              <a:buFont typeface="+mj-lt"/>
              <a:buAutoNum type="arabicPeriod"/>
            </a:pPr>
            <a:r>
              <a:rPr sz="2000">
                <a:solidFill>
                  <a:schemeClr val="dk1"/>
                </a:solidFill>
                <a:latin typeface="微软雅黑" panose="020B0503020204020204" charset="-122"/>
                <a:ea typeface="微软雅黑" panose="020B0503020204020204" charset="-122"/>
                <a:cs typeface="微软雅黑" panose="020B0503020204020204" charset="-122"/>
              </a:rPr>
              <a:t>《广东省土地管理条例》第三十条的规定</a:t>
            </a:r>
            <a:endParaRPr sz="2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4" name="任意多边形: 形状 33"/>
          <p:cNvSpPr/>
          <p:nvPr>
            <p:custDataLst>
              <p:tags r:id="rId7"/>
            </p:custDataLst>
          </p:nvPr>
        </p:nvSpPr>
        <p:spPr>
          <a:xfrm rot="697528">
            <a:off x="984300" y="987465"/>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a:solidFill>
                <a:schemeClr val="tx1">
                  <a:lumMod val="85000"/>
                  <a:lumOff val="15000"/>
                </a:schemeClr>
              </a:solidFill>
            </a:endParaRPr>
          </a:p>
        </p:txBody>
      </p:sp>
      <p:sp>
        <p:nvSpPr>
          <p:cNvPr id="35" name="等腰三角形 34"/>
          <p:cNvSpPr/>
          <p:nvPr>
            <p:custDataLst>
              <p:tags r:id="rId8"/>
            </p:custDataLst>
          </p:nvPr>
        </p:nvSpPr>
        <p:spPr>
          <a:xfrm>
            <a:off x="1044053" y="1013683"/>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dirty="0">
              <a:solidFill>
                <a:schemeClr val="tx1">
                  <a:lumMod val="85000"/>
                  <a:lumOff val="15000"/>
                </a:schemeClr>
              </a:solidFill>
            </a:endParaRPr>
          </a:p>
        </p:txBody>
      </p:sp>
      <p:sp>
        <p:nvSpPr>
          <p:cNvPr id="13" name="文本框 12"/>
          <p:cNvSpPr txBox="1"/>
          <p:nvPr>
            <p:custDataLst>
              <p:tags r:id="rId9"/>
            </p:custDataLst>
          </p:nvPr>
        </p:nvSpPr>
        <p:spPr>
          <a:xfrm>
            <a:off x="1550035" y="547370"/>
            <a:ext cx="4150360" cy="1101725"/>
          </a:xfrm>
          <a:prstGeom prst="rect">
            <a:avLst/>
          </a:prstGeom>
          <a:noFill/>
        </p:spPr>
        <p:txBody>
          <a:bodyPr wrap="square" rtlCol="0" anchor="ctr">
            <a:noAutofit/>
            <a:scene3d>
              <a:camera prst="orthographicFront"/>
              <a:lightRig rig="threePt" dir="t"/>
            </a:scene3d>
          </a:bodyPr>
          <a:p>
            <a:pPr marL="0" indent="0" algn="l">
              <a:lnSpc>
                <a:spcPct val="110000"/>
              </a:lnSpc>
              <a:spcBef>
                <a:spcPts val="0"/>
              </a:spcBef>
              <a:spcAft>
                <a:spcPts val="0"/>
              </a:spcAft>
              <a:buSzPct val="100000"/>
            </a:pPr>
            <a:r>
              <a:rPr lang="zh-CN" altLang="en-US" sz="31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一、项目依据</a:t>
            </a:r>
            <a:endParaRPr lang="zh-CN" altLang="en-US" sz="31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3" name="文本框 2"/>
          <p:cNvSpPr txBox="1"/>
          <p:nvPr>
            <p:custDataLst>
              <p:tags r:id="rId4"/>
            </p:custDataLst>
          </p:nvPr>
        </p:nvSpPr>
        <p:spPr>
          <a:xfrm>
            <a:off x="911225" y="2492375"/>
            <a:ext cx="6002655" cy="1728470"/>
          </a:xfrm>
          <a:prstGeom prst="rect">
            <a:avLst/>
          </a:prstGeom>
          <a:noFill/>
        </p:spPr>
        <p:txBody>
          <a:bodyPr wrap="square" rtlCol="0">
            <a:noAutofit/>
          </a:bodyPr>
          <a:p>
            <a:pPr indent="521970">
              <a:lnSpc>
                <a:spcPct val="150000"/>
              </a:lnSpc>
            </a:pPr>
            <a:r>
              <a:rPr sz="2000">
                <a:solidFill>
                  <a:schemeClr val="dk1"/>
                </a:solidFill>
                <a:latin typeface="微软雅黑" panose="020B0503020204020204" charset="-122"/>
                <a:ea typeface="微软雅黑" panose="020B0503020204020204" charset="-122"/>
                <a:cs typeface="微软雅黑" panose="020B0503020204020204" charset="-122"/>
              </a:rPr>
              <a:t>征收土地位于大亚湾开发区霞涌街道，属上角村委辖下上东村小组、义联村委辖下移新、东莞、岭东、岭西村民小组所有的集体土地范围内，具体位置</a:t>
            </a:r>
            <a:r>
              <a:rPr lang="zh-CN" sz="2000">
                <a:solidFill>
                  <a:schemeClr val="dk1"/>
                </a:solidFill>
                <a:latin typeface="微软雅黑" panose="020B0503020204020204" charset="-122"/>
                <a:ea typeface="微软雅黑" panose="020B0503020204020204" charset="-122"/>
                <a:cs typeface="微软雅黑" panose="020B0503020204020204" charset="-122"/>
              </a:rPr>
              <a:t>如</a:t>
            </a:r>
            <a:r>
              <a:rPr sz="2000">
                <a:solidFill>
                  <a:schemeClr val="dk1"/>
                </a:solidFill>
                <a:latin typeface="微软雅黑" panose="020B0503020204020204" charset="-122"/>
                <a:ea typeface="微软雅黑" panose="020B0503020204020204" charset="-122"/>
                <a:cs typeface="微软雅黑" panose="020B0503020204020204" charset="-122"/>
              </a:rPr>
              <a:t>图。</a:t>
            </a:r>
            <a:endParaRPr sz="2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7" name="任意多边形: 形状 36"/>
          <p:cNvSpPr/>
          <p:nvPr>
            <p:custDataLst>
              <p:tags r:id="rId5"/>
            </p:custDataLst>
          </p:nvPr>
        </p:nvSpPr>
        <p:spPr>
          <a:xfrm rot="697528">
            <a:off x="984300" y="1079372"/>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38" name="等腰三角形 37"/>
          <p:cNvSpPr/>
          <p:nvPr>
            <p:custDataLst>
              <p:tags r:id="rId6"/>
            </p:custDataLst>
          </p:nvPr>
        </p:nvSpPr>
        <p:spPr>
          <a:xfrm>
            <a:off x="1044053" y="1105590"/>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5" name="文本框 4"/>
          <p:cNvSpPr txBox="1"/>
          <p:nvPr>
            <p:custDataLst>
              <p:tags r:id="rId7"/>
            </p:custDataLst>
          </p:nvPr>
        </p:nvSpPr>
        <p:spPr>
          <a:xfrm>
            <a:off x="1420540" y="764929"/>
            <a:ext cx="2765098" cy="798129"/>
          </a:xfrm>
          <a:prstGeom prst="rect">
            <a:avLst/>
          </a:prstGeom>
          <a:noFill/>
        </p:spPr>
        <p:txBody>
          <a:bodyPr wrap="square" rtlCol="0" anchor="ctr">
            <a:normAutofit/>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rPr>
              <a:t>二、目标任务</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endParaRPr>
          </a:p>
        </p:txBody>
      </p:sp>
      <p:pic>
        <p:nvPicPr>
          <p:cNvPr id="2" name="图片 1"/>
          <p:cNvPicPr>
            <a:picLocks noChangeAspect="1"/>
          </p:cNvPicPr>
          <p:nvPr/>
        </p:nvPicPr>
        <p:blipFill>
          <a:blip r:embed="rId8"/>
          <a:srcRect t="5144"/>
          <a:stretch>
            <a:fillRect/>
          </a:stretch>
        </p:blipFill>
        <p:spPr>
          <a:xfrm>
            <a:off x="7320280" y="1021715"/>
            <a:ext cx="3787140" cy="5023485"/>
          </a:xfrm>
          <a:prstGeom prst="rect">
            <a:avLst/>
          </a:prstGeom>
        </p:spPr>
      </p:pic>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等腰三角形 12"/>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9" name="文本框 8"/>
          <p:cNvSpPr txBox="1"/>
          <p:nvPr>
            <p:custDataLst>
              <p:tags r:id="rId4"/>
            </p:custDataLst>
          </p:nvPr>
        </p:nvSpPr>
        <p:spPr>
          <a:xfrm>
            <a:off x="1199515" y="986790"/>
            <a:ext cx="6935470" cy="797560"/>
          </a:xfrm>
          <a:prstGeom prst="rect">
            <a:avLst/>
          </a:prstGeom>
          <a:noFill/>
        </p:spPr>
        <p:txBody>
          <a:bodyPr wrap="square" rtlCol="0">
            <a:noAutofit/>
            <a:scene3d>
              <a:camera prst="orthographicFront"/>
              <a:lightRig rig="threePt" dir="t"/>
            </a:scene3d>
          </a:bodyPr>
          <a:p>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（一）征地补偿标准:</a:t>
            </a:r>
            <a:endPar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pic>
        <p:nvPicPr>
          <p:cNvPr id="6" name="图片 5" descr="图片4"/>
          <p:cNvPicPr>
            <a:picLocks noChangeAspect="1"/>
          </p:cNvPicPr>
          <p:nvPr/>
        </p:nvPicPr>
        <p:blipFill>
          <a:blip r:embed="rId5">
            <a:alphaModFix amt="68000"/>
          </a:blip>
          <a:stretch>
            <a:fillRect/>
          </a:stretch>
        </p:blipFill>
        <p:spPr>
          <a:xfrm>
            <a:off x="8255000" y="220980"/>
            <a:ext cx="3009265" cy="2070735"/>
          </a:xfrm>
          <a:prstGeom prst="roundRect">
            <a:avLst/>
          </a:prstGeom>
        </p:spPr>
      </p:pic>
      <p:sp>
        <p:nvSpPr>
          <p:cNvPr id="40" name="任意多边形: 形状 39"/>
          <p:cNvSpPr/>
          <p:nvPr>
            <p:custDataLst>
              <p:tags r:id="rId6"/>
            </p:custDataLst>
          </p:nvPr>
        </p:nvSpPr>
        <p:spPr>
          <a:xfrm rot="697528">
            <a:off x="1127810" y="490728"/>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41" name="等腰三角形 40"/>
          <p:cNvSpPr/>
          <p:nvPr>
            <p:custDataLst>
              <p:tags r:id="rId7"/>
            </p:custDataLst>
          </p:nvPr>
        </p:nvSpPr>
        <p:spPr>
          <a:xfrm>
            <a:off x="1187563" y="516947"/>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68" name="文本框 67"/>
          <p:cNvSpPr txBox="1"/>
          <p:nvPr>
            <p:custDataLst>
              <p:tags r:id="rId8"/>
            </p:custDataLst>
          </p:nvPr>
        </p:nvSpPr>
        <p:spPr>
          <a:xfrm>
            <a:off x="1777365" y="188595"/>
            <a:ext cx="4593590" cy="798195"/>
          </a:xfrm>
          <a:prstGeom prst="rect">
            <a:avLst/>
          </a:prstGeom>
          <a:noFill/>
        </p:spPr>
        <p:txBody>
          <a:bodyPr wrap="square" rtlCol="0" anchor="ctr">
            <a:noAutofit/>
            <a:scene3d>
              <a:camera prst="orthographicFront"/>
              <a:lightRig rig="threePt" dir="t"/>
            </a:scene3d>
          </a:bodyPr>
          <a:p>
            <a:pPr>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rPr>
              <a:t>三、主要内容</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endParaRPr>
          </a:p>
        </p:txBody>
      </p:sp>
      <p:sp>
        <p:nvSpPr>
          <p:cNvPr id="100" name="文本框 99"/>
          <p:cNvSpPr txBox="1"/>
          <p:nvPr/>
        </p:nvSpPr>
        <p:spPr>
          <a:xfrm>
            <a:off x="1199515" y="1414145"/>
            <a:ext cx="10188575" cy="4461510"/>
          </a:xfrm>
          <a:prstGeom prst="rect">
            <a:avLst/>
          </a:prstGeom>
          <a:noFill/>
          <a:ln w="9525">
            <a:noFill/>
          </a:ln>
        </p:spPr>
        <p:txBody>
          <a:bodyPr wrap="square">
            <a:spAutoFit/>
          </a:bodyPr>
          <a:p>
            <a:pPr indent="406400">
              <a:lnSpc>
                <a:spcPct val="150000"/>
              </a:lnSpc>
              <a:spcBef>
                <a:spcPts val="1200"/>
              </a:spcBef>
            </a:pPr>
            <a:r>
              <a:rPr lang="en-US" sz="1800" b="1">
                <a:solidFill>
                  <a:schemeClr val="dk1"/>
                </a:solidFill>
                <a:latin typeface="微软雅黑" panose="020B0503020204020204" charset="-122"/>
                <a:ea typeface="微软雅黑" panose="020B0503020204020204" charset="-122"/>
                <a:cs typeface="微软雅黑" panose="020B0503020204020204" charset="-122"/>
              </a:rPr>
              <a:t>1</a:t>
            </a:r>
            <a:r>
              <a:rPr lang="en-US" altLang="zh-CN" sz="1800" b="1">
                <a:solidFill>
                  <a:schemeClr val="dk1"/>
                </a:solidFill>
                <a:latin typeface="微软雅黑" panose="020B0503020204020204" charset="-122"/>
                <a:ea typeface="微软雅黑" panose="020B0503020204020204" charset="-122"/>
                <a:cs typeface="微软雅黑" panose="020B0503020204020204" charset="-122"/>
              </a:rPr>
              <a:t>.</a:t>
            </a:r>
            <a:r>
              <a:rPr sz="1800" b="1">
                <a:solidFill>
                  <a:schemeClr val="dk1"/>
                </a:solidFill>
                <a:latin typeface="微软雅黑" panose="020B0503020204020204" charset="-122"/>
                <a:ea typeface="微软雅黑" panose="020B0503020204020204" charset="-122"/>
                <a:cs typeface="微软雅黑" panose="020B0503020204020204" charset="-122"/>
              </a:rPr>
              <a:t>土地补偿费和安置补助费标准</a:t>
            </a:r>
            <a:endParaRPr sz="1800" b="1">
              <a:solidFill>
                <a:schemeClr val="dk1"/>
              </a:solidFill>
              <a:latin typeface="微软雅黑" panose="020B0503020204020204" charset="-122"/>
              <a:ea typeface="微软雅黑" panose="020B0503020204020204" charset="-122"/>
              <a:cs typeface="微软雅黑" panose="020B0503020204020204" charset="-122"/>
            </a:endParaRPr>
          </a:p>
          <a:p>
            <a:pPr indent="406400">
              <a:lnSpc>
                <a:spcPct val="150000"/>
              </a:lnSpc>
              <a:spcBef>
                <a:spcPts val="1200"/>
              </a:spcBef>
            </a:pPr>
            <a:r>
              <a:rPr sz="1800">
                <a:solidFill>
                  <a:schemeClr val="dk1"/>
                </a:solidFill>
                <a:latin typeface="微软雅黑" panose="020B0503020204020204" charset="-122"/>
                <a:ea typeface="微软雅黑" panose="020B0503020204020204" charset="-122"/>
                <a:cs typeface="微软雅黑" panose="020B0503020204020204" charset="-122"/>
              </a:rPr>
              <a:t>根据《惠州市人民政府关于公布实施征收农用地区片综合地价的公告》（惠府公〔2024〕1号）的规定，土地补偿费标准为3.33万元/亩，安置补助费标准为5万元/亩。</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indent="406400">
              <a:lnSpc>
                <a:spcPct val="150000"/>
              </a:lnSpc>
              <a:spcBef>
                <a:spcPts val="1200"/>
              </a:spcBef>
            </a:pPr>
            <a:r>
              <a:rPr lang="en-US" sz="1800" b="1">
                <a:solidFill>
                  <a:schemeClr val="dk1"/>
                </a:solidFill>
                <a:latin typeface="微软雅黑" panose="020B0503020204020204" charset="-122"/>
                <a:ea typeface="微软雅黑" panose="020B0503020204020204" charset="-122"/>
                <a:cs typeface="微软雅黑" panose="020B0503020204020204" charset="-122"/>
              </a:rPr>
              <a:t>2.</a:t>
            </a:r>
            <a:r>
              <a:rPr sz="1800" b="1">
                <a:solidFill>
                  <a:schemeClr val="dk1"/>
                </a:solidFill>
                <a:latin typeface="微软雅黑" panose="020B0503020204020204" charset="-122"/>
                <a:ea typeface="微软雅黑" panose="020B0503020204020204" charset="-122"/>
                <a:cs typeface="微软雅黑" panose="020B0503020204020204" charset="-122"/>
              </a:rPr>
              <a:t>农村村民住宅补偿</a:t>
            </a:r>
            <a:endParaRPr sz="1800" b="1">
              <a:solidFill>
                <a:schemeClr val="dk1"/>
              </a:solidFill>
              <a:latin typeface="微软雅黑" panose="020B0503020204020204" charset="-122"/>
              <a:ea typeface="微软雅黑" panose="020B0503020204020204" charset="-122"/>
              <a:cs typeface="微软雅黑" panose="020B0503020204020204" charset="-122"/>
            </a:endParaRPr>
          </a:p>
          <a:p>
            <a:pPr indent="406400">
              <a:lnSpc>
                <a:spcPct val="150000"/>
              </a:lnSpc>
              <a:spcBef>
                <a:spcPts val="1200"/>
              </a:spcBef>
            </a:pPr>
            <a:r>
              <a:rPr sz="1800">
                <a:solidFill>
                  <a:schemeClr val="dk1"/>
                </a:solidFill>
                <a:latin typeface="微软雅黑" panose="020B0503020204020204" charset="-122"/>
                <a:ea typeface="微软雅黑" panose="020B0503020204020204" charset="-122"/>
                <a:cs typeface="微软雅黑" panose="020B0503020204020204" charset="-122"/>
              </a:rPr>
              <a:t>按《惠州市集体土地征收与补偿办法》（惠府〔2025〕6 号）的规定执行。</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indent="406400">
              <a:lnSpc>
                <a:spcPct val="150000"/>
              </a:lnSpc>
              <a:spcBef>
                <a:spcPts val="1200"/>
              </a:spcBef>
            </a:pPr>
            <a:r>
              <a:rPr lang="en-US" sz="1800" b="1">
                <a:solidFill>
                  <a:schemeClr val="dk1"/>
                </a:solidFill>
                <a:latin typeface="微软雅黑" panose="020B0503020204020204" charset="-122"/>
                <a:ea typeface="微软雅黑" panose="020B0503020204020204" charset="-122"/>
                <a:cs typeface="微软雅黑" panose="020B0503020204020204" charset="-122"/>
              </a:rPr>
              <a:t>3.</a:t>
            </a:r>
            <a:r>
              <a:rPr sz="1800" b="1">
                <a:solidFill>
                  <a:schemeClr val="dk1"/>
                </a:solidFill>
                <a:latin typeface="微软雅黑" panose="020B0503020204020204" charset="-122"/>
                <a:ea typeface="微软雅黑" panose="020B0503020204020204" charset="-122"/>
                <a:cs typeface="微软雅黑" panose="020B0503020204020204" charset="-122"/>
              </a:rPr>
              <a:t>其他地上附着物和青苗补偿</a:t>
            </a:r>
            <a:endParaRPr sz="1800" b="1">
              <a:solidFill>
                <a:schemeClr val="dk1"/>
              </a:solidFill>
              <a:latin typeface="微软雅黑" panose="020B0503020204020204" charset="-122"/>
              <a:ea typeface="微软雅黑" panose="020B0503020204020204" charset="-122"/>
              <a:cs typeface="微软雅黑" panose="020B0503020204020204" charset="-122"/>
            </a:endParaRPr>
          </a:p>
          <a:p>
            <a:pPr indent="406400">
              <a:lnSpc>
                <a:spcPct val="150000"/>
              </a:lnSpc>
              <a:spcBef>
                <a:spcPts val="1200"/>
              </a:spcBef>
            </a:pPr>
            <a:r>
              <a:rPr sz="1800">
                <a:solidFill>
                  <a:schemeClr val="dk1"/>
                </a:solidFill>
                <a:latin typeface="微软雅黑" panose="020B0503020204020204" charset="-122"/>
                <a:ea typeface="微软雅黑" panose="020B0503020204020204" charset="-122"/>
                <a:cs typeface="微软雅黑" panose="020B0503020204020204" charset="-122"/>
              </a:rPr>
              <a:t>其他地上附着物补偿和青苗补偿均按《惠州市集体土地征收与补偿办法》（惠府〔2025〕6 号）的规定执行。</a:t>
            </a:r>
            <a:endParaRPr sz="1800">
              <a:solidFill>
                <a:schemeClr val="dk1"/>
              </a:solidFill>
              <a:latin typeface="微软雅黑" panose="020B0503020204020204" charset="-122"/>
              <a:ea typeface="微软雅黑" panose="020B0503020204020204" charset="-122"/>
              <a:cs typeface="微软雅黑" panose="020B0503020204020204" charset="-122"/>
            </a:endParaRPr>
          </a:p>
          <a:p>
            <a:endParaRPr sz="18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99515" y="5589905"/>
            <a:ext cx="10082530" cy="922020"/>
          </a:xfrm>
          <a:prstGeom prst="rect">
            <a:avLst/>
          </a:prstGeom>
          <a:noFill/>
        </p:spPr>
        <p:txBody>
          <a:bodyPr wrap="square" rtlCol="0" anchor="t">
            <a:spAutoFit/>
          </a:bodyPr>
          <a:p>
            <a:pPr>
              <a:lnSpc>
                <a:spcPct val="150000"/>
              </a:lnSpc>
            </a:pP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（二）征地费用预算：</a:t>
            </a:r>
            <a:r>
              <a:rPr sz="1800">
                <a:solidFill>
                  <a:schemeClr val="dk1"/>
                </a:solidFill>
                <a:latin typeface="微软雅黑" panose="020B0503020204020204" charset="-122"/>
                <a:ea typeface="微软雅黑" panose="020B0503020204020204" charset="-122"/>
                <a:cs typeface="微软雅黑" panose="020B0503020204020204" charset="-122"/>
                <a:sym typeface="+mn-ea"/>
              </a:rPr>
              <a:t>土地补偿、青苗补偿及附着物、农耕设施补偿等总额约2,990.19564万元（该费用不含房屋搬迁补偿及土地盘整费用，具体补偿以补偿登记表为准）。</a:t>
            </a:r>
            <a:endParaRPr sz="18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8" name="图片 7" descr="C:/Users/Administrator/Desktop/PPT/费用.jpg费用"/>
          <p:cNvPicPr>
            <a:picLocks noChangeAspect="1"/>
          </p:cNvPicPr>
          <p:nvPr/>
        </p:nvPicPr>
        <p:blipFill>
          <a:blip r:embed="rId1">
            <a:alphaModFix amt="68000"/>
          </a:blip>
          <a:srcRect l="-2415" t="1015" b="5108"/>
          <a:stretch>
            <a:fillRect/>
          </a:stretch>
        </p:blipFill>
        <p:spPr>
          <a:xfrm>
            <a:off x="9120505" y="332740"/>
            <a:ext cx="3019425" cy="2321560"/>
          </a:xfrm>
          <a:prstGeom prst="roundRect">
            <a:avLst/>
          </a:prstGeom>
        </p:spPr>
      </p:pic>
      <p:grpSp>
        <p:nvGrpSpPr>
          <p:cNvPr id="7" name="组合 6"/>
          <p:cNvGrpSpPr/>
          <p:nvPr userDrawn="1">
            <p:custDataLst>
              <p:tags r:id="rId2"/>
            </p:custDataLst>
          </p:nvPr>
        </p:nvGrpSpPr>
        <p:grpSpPr>
          <a:xfrm>
            <a:off x="4001597" y="6045200"/>
            <a:ext cx="8190403" cy="812800"/>
            <a:chOff x="4001597" y="5613400"/>
            <a:chExt cx="8190403" cy="1244600"/>
          </a:xfrm>
        </p:grpSpPr>
        <p:sp>
          <p:nvSpPr>
            <p:cNvPr id="11"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等腰三角形 12"/>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9" name="文本框 8"/>
          <p:cNvSpPr txBox="1"/>
          <p:nvPr>
            <p:custDataLst>
              <p:tags r:id="rId5"/>
            </p:custDataLst>
          </p:nvPr>
        </p:nvSpPr>
        <p:spPr>
          <a:xfrm>
            <a:off x="1559560" y="1196340"/>
            <a:ext cx="7630795" cy="797560"/>
          </a:xfrm>
          <a:prstGeom prst="rect">
            <a:avLst/>
          </a:prstGeom>
          <a:noFill/>
        </p:spPr>
        <p:txBody>
          <a:bodyPr wrap="square" rtlCol="0">
            <a:noAutofit/>
            <a:scene3d>
              <a:camera prst="orthographicFront"/>
              <a:lightRig rig="threePt" dir="t"/>
            </a:scene3d>
          </a:bodyPr>
          <a:p>
            <a:pPr lvl="0" algn="l">
              <a:lnSpc>
                <a:spcPct val="150000"/>
              </a:lnSpc>
              <a:buClrTx/>
              <a:buSzTx/>
              <a:buFontTx/>
            </a:pPr>
            <a:endParaRPr sz="20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0" name="任意多边形: 形状 39"/>
          <p:cNvSpPr/>
          <p:nvPr>
            <p:custDataLst>
              <p:tags r:id="rId6"/>
            </p:custDataLst>
          </p:nvPr>
        </p:nvSpPr>
        <p:spPr>
          <a:xfrm rot="697528">
            <a:off x="1127810" y="490728"/>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41" name="等腰三角形 40"/>
          <p:cNvSpPr/>
          <p:nvPr>
            <p:custDataLst>
              <p:tags r:id="rId7"/>
            </p:custDataLst>
          </p:nvPr>
        </p:nvSpPr>
        <p:spPr>
          <a:xfrm>
            <a:off x="1187563" y="516947"/>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68" name="文本框 67"/>
          <p:cNvSpPr txBox="1"/>
          <p:nvPr>
            <p:custDataLst>
              <p:tags r:id="rId8"/>
            </p:custDataLst>
          </p:nvPr>
        </p:nvSpPr>
        <p:spPr>
          <a:xfrm>
            <a:off x="1777365" y="188595"/>
            <a:ext cx="4593590" cy="798195"/>
          </a:xfrm>
          <a:prstGeom prst="rect">
            <a:avLst/>
          </a:prstGeom>
          <a:noFill/>
        </p:spPr>
        <p:txBody>
          <a:bodyPr wrap="square" rtlCol="0" anchor="ctr">
            <a:noAutofit/>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rPr>
              <a:t>三、主要内容</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endParaRPr>
          </a:p>
        </p:txBody>
      </p:sp>
      <p:sp>
        <p:nvSpPr>
          <p:cNvPr id="2" name="文本框 1"/>
          <p:cNvSpPr txBox="1"/>
          <p:nvPr>
            <p:custDataLst>
              <p:tags r:id="rId9"/>
            </p:custDataLst>
          </p:nvPr>
        </p:nvSpPr>
        <p:spPr>
          <a:xfrm>
            <a:off x="982980" y="910590"/>
            <a:ext cx="9448800" cy="3631565"/>
          </a:xfrm>
          <a:prstGeom prst="rect">
            <a:avLst/>
          </a:prstGeom>
          <a:noFill/>
        </p:spPr>
        <p:txBody>
          <a:bodyPr wrap="square" rtlCol="0">
            <a:noAutofit/>
            <a:scene3d>
              <a:camera prst="orthographicFront"/>
              <a:lightRig rig="threePt" dir="t"/>
            </a:scene3d>
          </a:bodyPr>
          <a:p>
            <a:pPr lvl="0" algn="l">
              <a:lnSpc>
                <a:spcPct val="150000"/>
              </a:lnSpc>
              <a:buClrTx/>
              <a:buSzTx/>
              <a:buFontTx/>
            </a:pP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（三）征地安置方式和社会保障：</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indent="457200" algn="l">
              <a:lnSpc>
                <a:spcPct val="150000"/>
              </a:lnSpc>
              <a:spcBef>
                <a:spcPts val="1200"/>
              </a:spcBef>
              <a:buClrTx/>
              <a:buSzTx/>
              <a:buFontTx/>
            </a:pPr>
            <a:r>
              <a:rPr lang="en-US" sz="1800" b="1">
                <a:solidFill>
                  <a:schemeClr val="dk1"/>
                </a:solidFill>
                <a:latin typeface="微软雅黑" panose="020B0503020204020204" charset="-122"/>
                <a:ea typeface="微软雅黑" panose="020B0503020204020204" charset="-122"/>
                <a:cs typeface="微软雅黑" panose="020B0503020204020204" charset="-122"/>
                <a:sym typeface="+mn-ea"/>
              </a:rPr>
              <a:t>1.</a:t>
            </a:r>
            <a:r>
              <a:rPr sz="1800" b="1">
                <a:solidFill>
                  <a:schemeClr val="dk1"/>
                </a:solidFill>
                <a:latin typeface="微软雅黑" panose="020B0503020204020204" charset="-122"/>
                <a:ea typeface="微软雅黑" panose="020B0503020204020204" charset="-122"/>
                <a:cs typeface="微软雅黑" panose="020B0503020204020204" charset="-122"/>
                <a:sym typeface="+mn-ea"/>
              </a:rPr>
              <a:t>货币安置。</a:t>
            </a:r>
            <a:r>
              <a:rPr sz="1800">
                <a:solidFill>
                  <a:schemeClr val="dk1"/>
                </a:solidFill>
                <a:latin typeface="微软雅黑" panose="020B0503020204020204" charset="-122"/>
                <a:ea typeface="微软雅黑" panose="020B0503020204020204" charset="-122"/>
                <a:cs typeface="微软雅黑" panose="020B0503020204020204" charset="-122"/>
                <a:sym typeface="+mn-ea"/>
              </a:rPr>
              <a:t>有关费用已包含在土地补偿费与安置补助费中。</a:t>
            </a:r>
            <a:endParaRPr sz="18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indent="457200" algn="l">
              <a:lnSpc>
                <a:spcPct val="150000"/>
              </a:lnSpc>
              <a:spcBef>
                <a:spcPts val="1200"/>
              </a:spcBef>
              <a:buClrTx/>
              <a:buSzTx/>
              <a:buFontTx/>
            </a:pPr>
            <a:r>
              <a:rPr lang="en-US" sz="1800" b="1">
                <a:solidFill>
                  <a:schemeClr val="dk1"/>
                </a:solidFill>
                <a:latin typeface="微软雅黑" panose="020B0503020204020204" charset="-122"/>
                <a:ea typeface="微软雅黑" panose="020B0503020204020204" charset="-122"/>
                <a:cs typeface="微软雅黑" panose="020B0503020204020204" charset="-122"/>
                <a:sym typeface="+mn-ea"/>
              </a:rPr>
              <a:t>2.</a:t>
            </a:r>
            <a:r>
              <a:rPr sz="1800" b="1">
                <a:solidFill>
                  <a:schemeClr val="dk1"/>
                </a:solidFill>
                <a:latin typeface="微软雅黑" panose="020B0503020204020204" charset="-122"/>
                <a:ea typeface="微软雅黑" panose="020B0503020204020204" charset="-122"/>
                <a:cs typeface="微软雅黑" panose="020B0503020204020204" charset="-122"/>
                <a:sym typeface="+mn-ea"/>
              </a:rPr>
              <a:t>留用地安置。</a:t>
            </a:r>
            <a:r>
              <a:rPr sz="1800">
                <a:solidFill>
                  <a:schemeClr val="dk1"/>
                </a:solidFill>
                <a:latin typeface="微软雅黑" panose="020B0503020204020204" charset="-122"/>
                <a:ea typeface="微软雅黑" panose="020B0503020204020204" charset="-122"/>
                <a:cs typeface="微软雅黑" panose="020B0503020204020204" charset="-122"/>
                <a:sym typeface="+mn-ea"/>
              </a:rPr>
              <a:t>根据《广东省人民政府办公厅关于加强征收农村集体土地留用地安置管理工作的意见》（粤府办〔2016〕30号）及《惠州大亚湾经济技术开发区集体土地征收留用地折算货币补偿标准》（惠湾管函〔2023〕15 号)的规定，按实际征收土地面积的15%，按照1900万元/公顷，折算货币补偿安排留用地，涉及留用地折算货币补偿资金为2629.60万元。</a:t>
            </a:r>
            <a:endParaRPr sz="18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indent="457200" algn="l">
              <a:lnSpc>
                <a:spcPct val="150000"/>
              </a:lnSpc>
              <a:spcBef>
                <a:spcPts val="1200"/>
              </a:spcBef>
              <a:buClrTx/>
              <a:buSzTx/>
              <a:buFontTx/>
            </a:pPr>
            <a:r>
              <a:rPr lang="en-US" sz="1800" b="1">
                <a:solidFill>
                  <a:schemeClr val="dk1"/>
                </a:solidFill>
                <a:latin typeface="微软雅黑" panose="020B0503020204020204" charset="-122"/>
                <a:ea typeface="微软雅黑" panose="020B0503020204020204" charset="-122"/>
                <a:cs typeface="微软雅黑" panose="020B0503020204020204" charset="-122"/>
                <a:sym typeface="+mn-ea"/>
              </a:rPr>
              <a:t>3.</a:t>
            </a:r>
            <a:r>
              <a:rPr sz="1800" b="1">
                <a:solidFill>
                  <a:schemeClr val="dk1"/>
                </a:solidFill>
                <a:latin typeface="微软雅黑" panose="020B0503020204020204" charset="-122"/>
                <a:ea typeface="微软雅黑" panose="020B0503020204020204" charset="-122"/>
                <a:cs typeface="微软雅黑" panose="020B0503020204020204" charset="-122"/>
                <a:sym typeface="+mn-ea"/>
              </a:rPr>
              <a:t>社会保障。</a:t>
            </a:r>
            <a:r>
              <a:rPr sz="1800">
                <a:solidFill>
                  <a:schemeClr val="dk1"/>
                </a:solidFill>
                <a:latin typeface="微软雅黑" panose="020B0503020204020204" charset="-122"/>
                <a:ea typeface="微软雅黑" panose="020B0503020204020204" charset="-122"/>
                <a:cs typeface="微软雅黑" panose="020B0503020204020204" charset="-122"/>
                <a:sym typeface="+mn-ea"/>
              </a:rPr>
              <a:t>根据《广东省人民政府办公厅转发省人力资源社会保障厅关于进一步完善我省被征地农民养老保障政策意见的通知》（粤府办〔2021〕22号）规定，核定该项目按全市平均每亩征收农用地区片综合地价7.11万元的23%比例计提标准一次性计提征地社保费预存入“收缴被征地农民养老保障资金过渡户”，费用合计226.32552万元，专款用于被征地农民的基本养老保险补贴。分配方式为分配到承包户。</a:t>
            </a:r>
            <a:endParaRPr sz="18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 name="图片 3" descr="征地补偿标准"/>
          <p:cNvPicPr>
            <a:picLocks noChangeAspect="1"/>
          </p:cNvPicPr>
          <p:nvPr/>
        </p:nvPicPr>
        <p:blipFill>
          <a:blip r:embed="rId1">
            <a:alphaModFix amt="77000"/>
          </a:blip>
          <a:stretch>
            <a:fillRect/>
          </a:stretch>
        </p:blipFill>
        <p:spPr>
          <a:xfrm>
            <a:off x="7752080" y="2204720"/>
            <a:ext cx="3293745" cy="1943735"/>
          </a:xfrm>
          <a:prstGeom prst="roundRect">
            <a:avLst/>
          </a:prstGeom>
        </p:spPr>
      </p:pic>
      <p:grpSp>
        <p:nvGrpSpPr>
          <p:cNvPr id="8" name="组合 7"/>
          <p:cNvGrpSpPr/>
          <p:nvPr userDrawn="1">
            <p:custDataLst>
              <p:tags r:id="rId2"/>
            </p:custDataLst>
          </p:nvPr>
        </p:nvGrpSpPr>
        <p:grpSpPr>
          <a:xfrm>
            <a:off x="4001597" y="6045200"/>
            <a:ext cx="8190403" cy="812800"/>
            <a:chOff x="4001597" y="5613400"/>
            <a:chExt cx="8190403" cy="1244600"/>
          </a:xfrm>
        </p:grpSpPr>
        <p:sp>
          <p:nvSpPr>
            <p:cNvPr id="5"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40" name="任意多边形: 形状 39"/>
          <p:cNvSpPr/>
          <p:nvPr>
            <p:custDataLst>
              <p:tags r:id="rId5"/>
            </p:custDataLst>
          </p:nvPr>
        </p:nvSpPr>
        <p:spPr>
          <a:xfrm rot="697528">
            <a:off x="1127810" y="490728"/>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41" name="等腰三角形 40"/>
          <p:cNvSpPr/>
          <p:nvPr>
            <p:custDataLst>
              <p:tags r:id="rId6"/>
            </p:custDataLst>
          </p:nvPr>
        </p:nvSpPr>
        <p:spPr>
          <a:xfrm>
            <a:off x="1187563" y="516947"/>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68" name="文本框 67"/>
          <p:cNvSpPr txBox="1"/>
          <p:nvPr>
            <p:custDataLst>
              <p:tags r:id="rId7"/>
            </p:custDataLst>
          </p:nvPr>
        </p:nvSpPr>
        <p:spPr>
          <a:xfrm>
            <a:off x="1779270" y="215900"/>
            <a:ext cx="4593590" cy="798195"/>
          </a:xfrm>
          <a:prstGeom prst="rect">
            <a:avLst/>
          </a:prstGeom>
          <a:noFill/>
        </p:spPr>
        <p:txBody>
          <a:bodyPr wrap="square" rtlCol="0" anchor="ctr">
            <a:noAutofit/>
            <a:scene3d>
              <a:camera prst="orthographicFront"/>
              <a:lightRig rig="threePt" dir="t"/>
            </a:scene3d>
          </a:bodyPr>
          <a:p>
            <a:pPr>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ea typeface="微软雅黑" panose="020B0503020204020204" charset="-122"/>
                <a:cs typeface="微软雅黑" panose="020B0503020204020204" charset="-122"/>
                <a:sym typeface="+mn-ea"/>
              </a:rPr>
              <a:t>四、利好措施</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endParaRPr>
          </a:p>
        </p:txBody>
      </p:sp>
      <p:sp>
        <p:nvSpPr>
          <p:cNvPr id="3" name="文本框 2"/>
          <p:cNvSpPr txBox="1"/>
          <p:nvPr/>
        </p:nvSpPr>
        <p:spPr>
          <a:xfrm>
            <a:off x="1285875" y="1339850"/>
            <a:ext cx="6466205" cy="4554220"/>
          </a:xfrm>
          <a:prstGeom prst="rect">
            <a:avLst/>
          </a:prstGeom>
          <a:noFill/>
        </p:spPr>
        <p:txBody>
          <a:bodyPr wrap="square" rtlCol="0" anchor="t">
            <a:spAutoFit/>
          </a:bodyPr>
          <a:p>
            <a:pPr>
              <a:lnSpc>
                <a:spcPct val="150000"/>
              </a:lnSpc>
              <a:spcBef>
                <a:spcPts val="1200"/>
              </a:spcBef>
            </a:pPr>
            <a:r>
              <a:rPr sz="1800" b="1">
                <a:solidFill>
                  <a:schemeClr val="dk1"/>
                </a:solidFill>
                <a:latin typeface="微软雅黑" panose="020B0503020204020204" charset="-122"/>
                <a:ea typeface="微软雅黑" panose="020B0503020204020204" charset="-122"/>
                <a:cs typeface="微软雅黑" panose="020B0503020204020204" charset="-122"/>
              </a:rPr>
              <a:t>提升交通便利性：</a:t>
            </a:r>
            <a:r>
              <a:rPr sz="1800">
                <a:solidFill>
                  <a:schemeClr val="dk1"/>
                </a:solidFill>
                <a:latin typeface="微软雅黑" panose="020B0503020204020204" charset="-122"/>
                <a:ea typeface="微软雅黑" panose="020B0503020204020204" charset="-122"/>
                <a:cs typeface="微软雅黑" panose="020B0503020204020204" charset="-122"/>
              </a:rPr>
              <a:t>滨海大道的建成通车，打通了海岸线的交通“大动脉”，缓解了横向交通压力，为市民出行提供了更多便捷</a:t>
            </a:r>
            <a:r>
              <a:rPr lang="zh-CN" sz="1800">
                <a:solidFill>
                  <a:schemeClr val="dk1"/>
                </a:solidFill>
                <a:latin typeface="微软雅黑" panose="020B0503020204020204" charset="-122"/>
                <a:ea typeface="微软雅黑" panose="020B0503020204020204" charset="-122"/>
                <a:cs typeface="微软雅黑" panose="020B0503020204020204" charset="-122"/>
              </a:rPr>
              <a:t>。</a:t>
            </a:r>
            <a:endParaRPr lang="zh-CN" sz="18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1200"/>
              </a:spcBef>
            </a:pPr>
            <a:r>
              <a:rPr sz="1800" b="1">
                <a:solidFill>
                  <a:schemeClr val="dk1"/>
                </a:solidFill>
                <a:latin typeface="微软雅黑" panose="020B0503020204020204" charset="-122"/>
                <a:ea typeface="微软雅黑" panose="020B0503020204020204" charset="-122"/>
                <a:cs typeface="微软雅黑" panose="020B0503020204020204" charset="-122"/>
              </a:rPr>
              <a:t>促进城市发展：</a:t>
            </a:r>
            <a:r>
              <a:rPr sz="1800">
                <a:solidFill>
                  <a:schemeClr val="dk1"/>
                </a:solidFill>
                <a:latin typeface="微软雅黑" panose="020B0503020204020204" charset="-122"/>
                <a:ea typeface="微软雅黑" panose="020B0503020204020204" charset="-122"/>
                <a:cs typeface="微软雅黑" panose="020B0503020204020204" charset="-122"/>
              </a:rPr>
              <a:t>优化滨海资源配置，融合沿线生态和建筑景观，成为市民观景休闲的滨海景观长廊，也是展示生态景观、海岛风情和历史文化的窗口。</a:t>
            </a:r>
            <a:endParaRPr sz="180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1200"/>
              </a:spcBef>
            </a:pPr>
            <a:r>
              <a:rPr sz="1800" b="1">
                <a:solidFill>
                  <a:schemeClr val="dk1"/>
                </a:solidFill>
                <a:latin typeface="微软雅黑" panose="020B0503020204020204" charset="-122"/>
                <a:ea typeface="微软雅黑" panose="020B0503020204020204" charset="-122"/>
                <a:cs typeface="微软雅黑" panose="020B0503020204020204" charset="-122"/>
              </a:rPr>
              <a:t>提高生活质量：</a:t>
            </a:r>
            <a:r>
              <a:rPr sz="1800">
                <a:solidFill>
                  <a:schemeClr val="dk1"/>
                </a:solidFill>
                <a:latin typeface="微软雅黑" panose="020B0503020204020204" charset="-122"/>
                <a:ea typeface="微软雅黑" panose="020B0503020204020204" charset="-122"/>
                <a:cs typeface="微软雅黑" panose="020B0503020204020204" charset="-122"/>
              </a:rPr>
              <a:t>为市民提供更多的休闲、娱乐、观光、科普场所，满足市民日益增长的美好生活的需要。同时，高质量推进的碧道绿美生态建设，让市民享受清新绿意，提升了生活的幸福感</a:t>
            </a:r>
            <a:r>
              <a:rPr lang="zh-CN" sz="1800">
                <a:solidFill>
                  <a:schemeClr val="dk1"/>
                </a:solidFill>
                <a:latin typeface="微软雅黑" panose="020B0503020204020204" charset="-122"/>
                <a:ea typeface="微软雅黑" panose="020B0503020204020204" charset="-122"/>
                <a:cs typeface="微软雅黑" panose="020B0503020204020204" charset="-122"/>
              </a:rPr>
              <a:t>。</a:t>
            </a:r>
            <a:endParaRPr lang="zh-CN" sz="180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grpSp>
      <p:sp>
        <p:nvSpPr>
          <p:cNvPr id="40" name="任意多边形: 形状 39"/>
          <p:cNvSpPr/>
          <p:nvPr>
            <p:custDataLst>
              <p:tags r:id="rId4"/>
            </p:custDataLst>
          </p:nvPr>
        </p:nvSpPr>
        <p:spPr>
          <a:xfrm rot="697528">
            <a:off x="1127810" y="490728"/>
            <a:ext cx="237792" cy="334129"/>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lnSpcReduction="10000"/>
          </a:bodyPr>
          <a:p>
            <a:pPr algn="ctr"/>
            <a:endParaRPr lang="zh-CN" altLang="en-US" sz="1800" dirty="0">
              <a:solidFill>
                <a:schemeClr val="tx1">
                  <a:lumMod val="85000"/>
                  <a:lumOff val="15000"/>
                </a:schemeClr>
              </a:solidFill>
            </a:endParaRPr>
          </a:p>
        </p:txBody>
      </p:sp>
      <p:sp>
        <p:nvSpPr>
          <p:cNvPr id="41" name="等腰三角形 40"/>
          <p:cNvSpPr/>
          <p:nvPr>
            <p:custDataLst>
              <p:tags r:id="rId5"/>
            </p:custDataLst>
          </p:nvPr>
        </p:nvSpPr>
        <p:spPr>
          <a:xfrm>
            <a:off x="1187563" y="516947"/>
            <a:ext cx="209135" cy="280473"/>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800">
              <a:solidFill>
                <a:schemeClr val="tx1">
                  <a:lumMod val="85000"/>
                  <a:lumOff val="15000"/>
                </a:schemeClr>
              </a:solidFill>
            </a:endParaRPr>
          </a:p>
        </p:txBody>
      </p:sp>
      <p:sp>
        <p:nvSpPr>
          <p:cNvPr id="68" name="文本框 67"/>
          <p:cNvSpPr txBox="1"/>
          <p:nvPr>
            <p:custDataLst>
              <p:tags r:id="rId6"/>
            </p:custDataLst>
          </p:nvPr>
        </p:nvSpPr>
        <p:spPr>
          <a:xfrm>
            <a:off x="1707515" y="215900"/>
            <a:ext cx="4593590" cy="798195"/>
          </a:xfrm>
          <a:prstGeom prst="rect">
            <a:avLst/>
          </a:prstGeom>
          <a:noFill/>
        </p:spPr>
        <p:txBody>
          <a:bodyPr wrap="square" rtlCol="0" anchor="ctr">
            <a:noAutofit/>
            <a:scene3d>
              <a:camera prst="orthographicFront"/>
              <a:lightRig rig="threePt" dir="t"/>
            </a:scene3d>
          </a:bodyPr>
          <a:p>
            <a:pPr marL="0" indent="0" algn="l">
              <a:lnSpc>
                <a:spcPct val="110000"/>
              </a:lnSpc>
              <a:spcBef>
                <a:spcPts val="0"/>
              </a:spcBef>
              <a:spcAft>
                <a:spcPts val="0"/>
              </a:spcAft>
              <a:buSzPct val="100000"/>
            </a:pPr>
            <a:r>
              <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rPr>
              <a:t>五、新旧政策差异</a:t>
            </a:r>
            <a:endParaRPr lang="zh-CN" altLang="en-US" sz="3200" spc="15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mn-ea"/>
            </a:endParaRPr>
          </a:p>
        </p:txBody>
      </p:sp>
      <p:sp>
        <p:nvSpPr>
          <p:cNvPr id="7" name="文本框 6"/>
          <p:cNvSpPr txBox="1"/>
          <p:nvPr/>
        </p:nvSpPr>
        <p:spPr>
          <a:xfrm>
            <a:off x="1358265" y="2491740"/>
            <a:ext cx="4431665" cy="1938020"/>
          </a:xfrm>
          <a:prstGeom prst="rect">
            <a:avLst/>
          </a:prstGeom>
          <a:noFill/>
        </p:spPr>
        <p:txBody>
          <a:bodyPr wrap="square" rtlCol="0" anchor="t">
            <a:spAutoFit/>
          </a:bodyPr>
          <a:p>
            <a:pPr>
              <a:lnSpc>
                <a:spcPct val="200000"/>
              </a:lnSpc>
              <a:spcBef>
                <a:spcPts val="0"/>
              </a:spcBef>
              <a:spcAft>
                <a:spcPts val="0"/>
              </a:spcAft>
            </a:pPr>
            <a:r>
              <a:rPr lang="zh-CN" altLang="en-US" sz="2000">
                <a:latin typeface="微软雅黑" panose="020B0503020204020204" charset="-122"/>
                <a:ea typeface="微软雅黑" panose="020B0503020204020204" charset="-122"/>
                <a:cs typeface="微软雅黑" panose="020B0503020204020204" charset="-122"/>
                <a:sym typeface="+mn-ea"/>
              </a:rPr>
              <a:t>按《惠州市集体土地征收与补偿办法》（惠府〔2025〕6 号）的规定开展，无政策性差异。</a:t>
            </a:r>
            <a:endParaRPr sz="20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7"/>
          <a:stretch>
            <a:fillRect/>
          </a:stretch>
        </p:blipFill>
        <p:spPr>
          <a:xfrm>
            <a:off x="6096000" y="1628775"/>
            <a:ext cx="5579110" cy="3437255"/>
          </a:xfrm>
          <a:prstGeom prst="rect">
            <a:avLst/>
          </a:prstGeom>
        </p:spPr>
      </p:pic>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161.xml><?xml version="1.0" encoding="utf-8"?>
<p:tagLst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162.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02545_5*i*6"/>
  <p:tag name="KSO_WM_TEMPLATE_CATEGORY" val="custom"/>
  <p:tag name="KSO_WM_TEMPLATE_INDEX" val="2020254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02545_5*i*7"/>
  <p:tag name="KSO_WM_TEMPLATE_CATEGORY" val="custom"/>
  <p:tag name="KSO_WM_TEMPLATE_INDEX" val="2020254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custom20202545_5*i*8"/>
  <p:tag name="KSO_WM_TEMPLATE_CATEGORY" val="custom"/>
  <p:tag name="KSO_WM_TEMPLATE_INDEX" val="20202545"/>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6.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45_5*a*1"/>
  <p:tag name="KSO_WM_TEMPLATE_CATEGORY" val="custom"/>
  <p:tag name="KSO_WM_TEMPLATE_INDEX" val="2020254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545_6*l_h_i*1_1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2545_6*l_h_i*1_1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545_6*l_h_i*1_2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2545_6*l_h_i*1_2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545_6*l_h_i*1_4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02545_6*l_h_i*1_4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545_6*l_h_i*1_5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custom20202545_6*l_h_i*1_5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7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0.4740944881889,&quot;left&quot;:366.3005779666844,&quot;top&quot;:7.9,&quot;width&quot;:503.69942203331556}"/>
</p:tagLst>
</file>

<file path=ppt/tags/tag17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45_6*l_h_f*1_2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545_6*l_h_f*1_4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8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545_6*l_h_f*1_5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43.723622047244,&quot;left&quot;:366.3005779666844,&quot;top&quot;:-2.1,&quot;width&quot;:585.0494220333155}"/>
</p:tagLst>
</file>

<file path=ppt/tags/tag182.xml><?xml version="1.0" encoding="utf-8"?>
<p:tagLst xmlns:p="http://schemas.openxmlformats.org/presentationml/2006/main">
  <p:tag name="KSO_WM_SLIDE_ID" val="custom20202545_5"/>
  <p:tag name="KSO_WM_TEMPLATE_SUBCATEGORY" val="0"/>
  <p:tag name="KSO_WM_TEMPLATE_MASTER_TYPE" val="1"/>
  <p:tag name="KSO_WM_TEMPLATE_COLOR_TYPE" val="1"/>
  <p:tag name="KSO_WM_SLIDE_TYPE" val="contents"/>
  <p:tag name="KSO_WM_SLIDE_SUBTYPE" val="diag"/>
  <p:tag name="KSO_WM_SLIDE_ITEM_CNT" val="6"/>
  <p:tag name="KSO_WM_SLIDE_INDEX" val="5"/>
  <p:tag name="KSO_WM_DIAGRAM_GROUP_CODE" val="l1-1"/>
  <p:tag name="KSO_WM_SLIDE_DIAGTYPE" val="l"/>
  <p:tag name="KSO_WM_TAG_VERSION" val="1.0"/>
  <p:tag name="KSO_WM_BEAUTIFY_FLAG" val="#wm#"/>
  <p:tag name="KSO_WM_TEMPLATE_CATEGORY" val="custom"/>
  <p:tag name="KSO_WM_TEMPLATE_INDEX" val="20202545"/>
  <p:tag name="KSO_WM_SLIDE_LAYOUT" val="a_b_l"/>
  <p:tag name="KSO_WM_SLIDE_LAYOUT_CNT" val="1_1_1"/>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PLACING_PICTURE_USER_VIEWPORT" val="{&quot;height&quot;:3626,&quot;width&quot;:6126}"/>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545_6*l_h_i*1_1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2545_6*l_h_i*1_1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545_6*l_h_f*1_1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91.xml><?xml version="1.0" encoding="utf-8"?>
<p:tagLst xmlns:p="http://schemas.openxmlformats.org/presentationml/2006/main">
  <p:tag name="KSO_WM_SLIDE_BK_DARK_LIGHT" val="2"/>
  <p:tag name="KSO_WM_SLIDE_BACKGROUND_TYPE" val="general"/>
</p:tagLst>
</file>

<file path=ppt/tags/tag1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545_6*l_h_i*1_2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2545_6*l_h_i*1_2_3"/>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9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545_6*l_h_f*1_2_1"/>
  <p:tag name="KSO_WM_TEMPLATE_CATEGORY" val="custom"/>
  <p:tag name="KSO_WM_TEMPLATE_INDEX" val="2020254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199.xml><?xml version="1.0" encoding="utf-8"?>
<p:tagLst xmlns:p="http://schemas.openxmlformats.org/presentationml/2006/main">
  <p:tag name="KSO_WM_SLIDE_BK_DARK_LIGHT" val="2"/>
  <p:tag name="KSO_WM_SLIDE_BACKGROUND_TYPE" val="gener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06.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0.4740944881889,&quot;left&quot;:366.3005779666844,&quot;top&quot;:7.9,&quot;width&quot;:503.69942203331556}"/>
</p:tagLst>
</file>

<file path=ppt/tags/tag207.xml><?xml version="1.0" encoding="utf-8"?>
<p:tagLst xmlns:p="http://schemas.openxmlformats.org/presentationml/2006/main">
  <p:tag name="KSO_WM_SLIDE_BK_DARK_LIGHT" val="2"/>
  <p:tag name="KSO_WM_SLIDE_BACKGROUND_TYPE" val="general"/>
</p:tagLst>
</file>

<file path=ppt/tags/tag2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14.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0.4740944881889,&quot;left&quot;:366.3005779666844,&quot;top&quot;:7.9,&quot;width&quot;:503.69942203331556}"/>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SLIDE_BK_DARK_LIGHT" val="2"/>
  <p:tag name="KSO_WM_SLIDE_BACKGROUND_TYPE" val="general"/>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2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0.4740944881889,&quot;left&quot;:366.3005779666844,&quot;top&quot;:7.9,&quot;width&quot;:503.69942203331556}"/>
</p:tagLst>
</file>

<file path=ppt/tags/tag223.xml><?xml version="1.0" encoding="utf-8"?>
<p:tagLst xmlns:p="http://schemas.openxmlformats.org/presentationml/2006/main">
  <p:tag name="KSO_WM_SLIDE_BK_DARK_LIGHT" val="2"/>
  <p:tag name="KSO_WM_SLIDE_BACKGROUND_TYPE" val="general"/>
</p:tagLst>
</file>

<file path=ppt/tags/tag2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545_6*l_h_i*1_3_2"/>
  <p:tag name="KSO_WM_TEMPLATE_CATEGORY" val="custom"/>
  <p:tag name="KSO_WM_TEMPLATE_INDEX" val="20202545"/>
  <p:tag name="KSO_WM_UNIT_LAYERLEVEL" val="1_1_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45_6*l_h_i*1_3_1"/>
  <p:tag name="KSO_WM_TEMPLATE_CATEGORY" val="custom"/>
  <p:tag name="KSO_WM_TEMPLATE_INDEX" val="202025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55.0236220472441,&quot;left&quot;:306.5990819036923,&quot;top&quot;:-7.75,&quot;width&quot;:644.7509180963077}"/>
</p:tagLst>
</file>

<file path=ppt/tags/tag22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545_6*l_h_f*1_3_1"/>
  <p:tag name="KSO_WM_TEMPLATE_CATEGORY" val="custom"/>
  <p:tag name="KSO_WM_TEMPLATE_INDEX" val="20202545"/>
  <p:tag name="KSO_WM_UNIT_LAYERLEVEL" val="1_1_1"/>
  <p:tag name="KSO_WM_TAG_VERSION" val="1.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0.4740944881889,&quot;left&quot;:366.3005779666844,&quot;top&quot;:7.9,&quot;width&quot;:503.699422033315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K_DARK_LIGHT" val="2"/>
  <p:tag name="KSO_WM_SLIDE_BACKGROUND_TYPE" val="gener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水天一色">
      <a:dk1>
        <a:srgbClr val="000000"/>
      </a:dk1>
      <a:lt1>
        <a:srgbClr val="FFFFFF"/>
      </a:lt1>
      <a:dk2>
        <a:srgbClr val="D0D9E8"/>
      </a:dk2>
      <a:lt2>
        <a:srgbClr val="B6CDE8"/>
      </a:lt2>
      <a:accent1>
        <a:srgbClr val="94B9E5"/>
      </a:accent1>
      <a:accent2>
        <a:srgbClr val="6C99DA"/>
      </a:accent2>
      <a:accent3>
        <a:srgbClr val="4F78C9"/>
      </a:accent3>
      <a:accent4>
        <a:srgbClr val="3B539D"/>
      </a:accent4>
      <a:accent5>
        <a:srgbClr val="273677"/>
      </a:accent5>
      <a:accent6>
        <a:srgbClr val="212A4D"/>
      </a:accent6>
      <a:hlink>
        <a:srgbClr val="866054"/>
      </a:hlink>
      <a:folHlink>
        <a:srgbClr val="422F28"/>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1204</Words>
  <Application>WPS 演示</Application>
  <PresentationFormat/>
  <Paragraphs>56</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vt:i4>
      </vt:variant>
    </vt:vector>
  </HeadingPairs>
  <TitlesOfParts>
    <vt:vector size="20" baseType="lpstr">
      <vt:lpstr>Arial</vt:lpstr>
      <vt:lpstr>宋体</vt:lpstr>
      <vt:lpstr>Wingdings</vt:lpstr>
      <vt:lpstr>微软雅黑</vt:lpstr>
      <vt:lpstr>汉仪旗黑-85S</vt:lpstr>
      <vt:lpstr>黑体</vt:lpstr>
      <vt:lpstr>Viner Hand ITC</vt:lpstr>
      <vt:lpstr>Arial Unicode MS</vt:lpstr>
      <vt:lpstr>Calibri</vt:lpstr>
      <vt:lpstr>Mongolian Baiti</vt:lpstr>
      <vt:lpstr>默认设计模板</vt:lpstr>
      <vt:lpstr>2_Office 主题​​</vt:lpstr>
      <vt:lpstr>大亚湾开发区霞涌黄金海岸滨海长廊配套设施项目土地征收补偿安置方案图解</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86181</dc:creator>
  <cp:lastModifiedBy>郭荣芳</cp:lastModifiedBy>
  <cp:revision>115</cp:revision>
  <dcterms:created xsi:type="dcterms:W3CDTF">2020-02-21T12:21:00Z</dcterms:created>
  <dcterms:modified xsi:type="dcterms:W3CDTF">2025-09-09T01:47:41Z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2052-11.8.2.8808</vt:lpwstr>
  </property>
  <property fmtid="{D5CDD505-2E9C-101B-9397-08002B2CF9AE}" pid="3" name="ICV">
    <vt:lpwstr>9922B8891E20408AABE23B30577B3ECB_13</vt:lpwstr>
  </property>
</Properties>
</file>